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58" r:id="rId6"/>
    <p:sldId id="261" r:id="rId7"/>
    <p:sldId id="259" r:id="rId8"/>
    <p:sldId id="269" r:id="rId9"/>
    <p:sldId id="272" r:id="rId10"/>
    <p:sldId id="273" r:id="rId11"/>
    <p:sldId id="262" r:id="rId12"/>
    <p:sldId id="263" r:id="rId13"/>
    <p:sldId id="264" r:id="rId14"/>
    <p:sldId id="275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osefin Sans" pitchFamily="2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Bold" panose="020000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90898"/>
            <a:ext cx="18288000" cy="6792204"/>
            <a:chOff x="0" y="0"/>
            <a:chExt cx="6186311" cy="2297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297610"/>
            </a:xfrm>
            <a:custGeom>
              <a:avLst/>
              <a:gdLst/>
              <a:ahLst/>
              <a:cxnLst/>
              <a:rect l="l" t="t" r="r" b="b"/>
              <a:pathLst>
                <a:path w="6186311" h="2297610">
                  <a:moveTo>
                    <a:pt x="6061851" y="2297610"/>
                  </a:moveTo>
                  <a:lnTo>
                    <a:pt x="124460" y="2297610"/>
                  </a:lnTo>
                  <a:cubicBezTo>
                    <a:pt x="55880" y="2297610"/>
                    <a:pt x="0" y="2241730"/>
                    <a:pt x="0" y="2173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173150"/>
                  </a:lnTo>
                  <a:cubicBezTo>
                    <a:pt x="6186311" y="2241730"/>
                    <a:pt x="6130431" y="2297610"/>
                    <a:pt x="6061851" y="229761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685241" y="3193654"/>
            <a:ext cx="9165378" cy="2304750"/>
            <a:chOff x="0" y="0"/>
            <a:chExt cx="12220504" cy="3073000"/>
          </a:xfrm>
        </p:grpSpPr>
        <p:sp>
          <p:nvSpPr>
            <p:cNvPr id="7" name="TextBox 7"/>
            <p:cNvSpPr txBox="1"/>
            <p:nvPr/>
          </p:nvSpPr>
          <p:spPr>
            <a:xfrm>
              <a:off x="0" y="1122491"/>
              <a:ext cx="12220504" cy="194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err="1">
                  <a:solidFill>
                    <a:srgbClr val="E45F14"/>
                  </a:solidFill>
                  <a:latin typeface="Roboto Bold"/>
                </a:rPr>
                <a:t>Đinh</a:t>
              </a:r>
              <a:r>
                <a:rPr lang="en-US" sz="100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10000" dirty="0" err="1">
                  <a:solidFill>
                    <a:srgbClr val="E45F14"/>
                  </a:solidFill>
                  <a:latin typeface="Roboto Bold"/>
                </a:rPr>
                <a:t>Khắc</a:t>
              </a:r>
              <a:r>
                <a:rPr lang="en-US" sz="100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10000" dirty="0" err="1">
                  <a:solidFill>
                    <a:srgbClr val="E45F14"/>
                  </a:solidFill>
                  <a:latin typeface="Roboto Bold"/>
                </a:rPr>
                <a:t>Huy</a:t>
              </a:r>
              <a:endParaRPr lang="en-US" sz="10000" dirty="0">
                <a:solidFill>
                  <a:srgbClr val="E45F14"/>
                </a:solidFill>
                <a:latin typeface="Robot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220504" cy="898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80"/>
                </a:lnSpc>
              </a:pP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Chào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tất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cả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mọi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người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!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Em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là</a:t>
              </a:r>
              <a:endParaRPr lang="en-US" sz="4400" dirty="0">
                <a:solidFill>
                  <a:srgbClr val="E45F14"/>
                </a:solidFill>
                <a:latin typeface="Roboto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59216" y="8294080"/>
            <a:ext cx="10402388" cy="46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E45F14"/>
                </a:solidFill>
                <a:latin typeface="Roboto"/>
              </a:rPr>
              <a:t>Rất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vui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vì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được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trình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bày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với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mọi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người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về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sản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phẩm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của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Roboto"/>
              </a:rPr>
              <a:t>mình</a:t>
            </a:r>
            <a:r>
              <a:rPr lang="en-US" sz="2800" dirty="0">
                <a:solidFill>
                  <a:srgbClr val="E45F14"/>
                </a:solidFill>
                <a:latin typeface="Roboto"/>
              </a:rPr>
              <a:t> 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825273-4CB6-4207-8B24-745A56AB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1331"/>
            <a:ext cx="6324600" cy="6172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3926" y="1847384"/>
            <a:ext cx="6946694" cy="12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endParaRPr lang="en-US" sz="8000" dirty="0">
              <a:solidFill>
                <a:srgbClr val="E45F14"/>
              </a:solidFill>
              <a:latin typeface="Roboto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EE9E0-ACA7-41E1-BBFA-6CBEFDAC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3400" y="1565234"/>
            <a:ext cx="15163800" cy="929991"/>
          </a:xfrm>
          <a:prstGeom prst="rect">
            <a:avLst/>
          </a:prstGeom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B446E9D5-39AA-4D63-AA2D-1492737A7846}"/>
              </a:ext>
            </a:extLst>
          </p:cNvPr>
          <p:cNvSpPr txBox="1"/>
          <p:nvPr/>
        </p:nvSpPr>
        <p:spPr>
          <a:xfrm>
            <a:off x="99932" y="266700"/>
            <a:ext cx="6263311" cy="9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2"/>
              </a:lnSpc>
            </a:pPr>
            <a:r>
              <a:rPr lang="en-US" sz="5825" dirty="0">
                <a:solidFill>
                  <a:srgbClr val="E45F14"/>
                </a:solidFill>
                <a:latin typeface="Roboto Bold"/>
              </a:rPr>
              <a:t>Thanh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00C1B-126B-4E75-8B8E-47B16A4A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0" y="1336133"/>
            <a:ext cx="6946694" cy="2128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6848BE-BEC8-48F4-A2B9-A23ED3E3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915742"/>
            <a:ext cx="6934121" cy="31199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3C694-F477-4748-87FD-1D92A3FF07BC}"/>
              </a:ext>
            </a:extLst>
          </p:cNvPr>
          <p:cNvSpPr txBox="1"/>
          <p:nvPr/>
        </p:nvSpPr>
        <p:spPr>
          <a:xfrm>
            <a:off x="10363200" y="5295900"/>
            <a:ext cx="7696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giúp</a:t>
            </a:r>
            <a:r>
              <a:rPr lang="en-US" sz="2800" dirty="0"/>
              <a:t> ta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r>
              <a:rPr lang="en-US" sz="2800" dirty="0"/>
              <a:t>- 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chưa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hiển</a:t>
            </a:r>
            <a:r>
              <a:rPr lang="en-US" sz="2800" dirty="0"/>
              <a:t> </a:t>
            </a:r>
            <a:r>
              <a:rPr lang="en-US" sz="2800" dirty="0" err="1"/>
              <a:t>thị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báo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 </a:t>
            </a:r>
            <a:r>
              <a:rPr lang="en-US" sz="2800" dirty="0" err="1"/>
              <a:t>chưa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r>
              <a:rPr lang="en-US" sz="2800" dirty="0"/>
              <a:t>- 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thì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hiển</a:t>
            </a:r>
            <a:r>
              <a:rPr lang="en-US" sz="2800" dirty="0"/>
              <a:t> </a:t>
            </a:r>
            <a:r>
              <a:rPr lang="en-US" sz="2800" dirty="0" err="1"/>
              <a:t>thị</a:t>
            </a:r>
            <a:r>
              <a:rPr lang="en-US" sz="2800" dirty="0"/>
              <a:t> </a:t>
            </a:r>
            <a:r>
              <a:rPr lang="en-US" sz="2800" dirty="0" err="1"/>
              <a:t>lên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.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B78BF80-42E9-43A8-99B0-82CCF5D00498}"/>
              </a:ext>
            </a:extLst>
          </p:cNvPr>
          <p:cNvSpPr/>
          <p:nvPr/>
        </p:nvSpPr>
        <p:spPr>
          <a:xfrm>
            <a:off x="8115300" y="1866879"/>
            <a:ext cx="2057400" cy="1256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836722-D555-4DF5-8BE4-5115EDD05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686300"/>
            <a:ext cx="7072538" cy="3200400"/>
          </a:xfrm>
          <a:prstGeom prst="rect">
            <a:avLst/>
          </a:prstGeom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09506DD4-D714-437E-964B-10CE6982A0BB}"/>
              </a:ext>
            </a:extLst>
          </p:cNvPr>
          <p:cNvSpPr/>
          <p:nvPr/>
        </p:nvSpPr>
        <p:spPr>
          <a:xfrm>
            <a:off x="7496345" y="5316138"/>
            <a:ext cx="2283926" cy="1143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14EB5-F84A-4910-844C-E60B1278476F}"/>
              </a:ext>
            </a:extLst>
          </p:cNvPr>
          <p:cNvSpPr txBox="1"/>
          <p:nvPr/>
        </p:nvSpPr>
        <p:spPr>
          <a:xfrm>
            <a:off x="381000" y="8399862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</a:t>
            </a:r>
            <a:r>
              <a:rPr lang="en-US" sz="3600" dirty="0" err="1"/>
              <a:t>Nếu</a:t>
            </a:r>
            <a:r>
              <a:rPr lang="en-US" sz="3600" dirty="0"/>
              <a:t> </a:t>
            </a:r>
            <a:r>
              <a:rPr lang="en-US" sz="3600" dirty="0" err="1"/>
              <a:t>chưa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tài</a:t>
            </a:r>
            <a:r>
              <a:rPr lang="en-US" sz="3600" dirty="0"/>
              <a:t> </a:t>
            </a:r>
            <a:r>
              <a:rPr lang="en-US" sz="3600" dirty="0" err="1"/>
              <a:t>khoản</a:t>
            </a:r>
            <a:r>
              <a:rPr lang="en-US" sz="3600" dirty="0"/>
              <a:t> </a:t>
            </a:r>
            <a:r>
              <a:rPr lang="en-US" sz="3600" dirty="0" err="1"/>
              <a:t>bấm</a:t>
            </a:r>
            <a:r>
              <a:rPr lang="en-US" sz="3600" dirty="0"/>
              <a:t> </a:t>
            </a:r>
            <a:r>
              <a:rPr lang="en-US" sz="3600" dirty="0" err="1"/>
              <a:t>vào</a:t>
            </a:r>
            <a:r>
              <a:rPr lang="en-US" sz="3600" dirty="0"/>
              <a:t> </a:t>
            </a:r>
            <a:r>
              <a:rPr lang="en-US" sz="3600" dirty="0" err="1"/>
              <a:t>dòng</a:t>
            </a:r>
            <a:r>
              <a:rPr lang="en-US" sz="3600" dirty="0"/>
              <a:t> </a:t>
            </a:r>
            <a:r>
              <a:rPr lang="en-US" sz="3600" dirty="0" err="1"/>
              <a:t>chữ</a:t>
            </a:r>
            <a:r>
              <a:rPr lang="en-US" sz="3600" dirty="0"/>
              <a:t> </a:t>
            </a:r>
            <a:r>
              <a:rPr lang="en-US" sz="3600" dirty="0" err="1"/>
              <a:t>bên</a:t>
            </a:r>
            <a:r>
              <a:rPr lang="en-US" sz="3600" dirty="0"/>
              <a:t> </a:t>
            </a:r>
            <a:r>
              <a:rPr lang="en-US" sz="3600" dirty="0" err="1"/>
              <a:t>dưới</a:t>
            </a:r>
            <a:r>
              <a:rPr lang="en-US" sz="3600" dirty="0"/>
              <a:t> </a:t>
            </a:r>
            <a:r>
              <a:rPr lang="en-US" sz="3600" dirty="0" err="1"/>
              <a:t>nút</a:t>
            </a:r>
            <a:r>
              <a:rPr lang="en-US" sz="3600" dirty="0"/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nhập</a:t>
            </a:r>
            <a:r>
              <a:rPr lang="en-US" sz="3600" dirty="0"/>
              <a:t> </a:t>
            </a:r>
            <a:r>
              <a:rPr lang="en-US" sz="3600" dirty="0" err="1"/>
              <a:t>sẽ</a:t>
            </a:r>
            <a:r>
              <a:rPr lang="en-US" sz="3600" dirty="0"/>
              <a:t> </a:t>
            </a:r>
            <a:r>
              <a:rPr lang="en-US" sz="3600" dirty="0" err="1"/>
              <a:t>đưa</a:t>
            </a:r>
            <a:r>
              <a:rPr lang="en-US" sz="3600" dirty="0"/>
              <a:t> ta </a:t>
            </a:r>
            <a:r>
              <a:rPr lang="en-US" sz="3600" dirty="0" err="1"/>
              <a:t>đến</a:t>
            </a:r>
            <a:r>
              <a:rPr lang="en-US" sz="3600" dirty="0"/>
              <a:t> </a:t>
            </a:r>
            <a:r>
              <a:rPr lang="en-US" sz="3600" dirty="0" err="1"/>
              <a:t>trang</a:t>
            </a:r>
            <a:r>
              <a:rPr lang="en-US" sz="3600" dirty="0"/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kí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0995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BE4418-4798-4091-B043-4E64E806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34957" y="0"/>
            <a:ext cx="9525" cy="10511046"/>
          </a:xfrm>
          <a:prstGeom prst="rect">
            <a:avLst/>
          </a:prstGeom>
          <a:solidFill>
            <a:srgbClr val="F6D8B6">
              <a:alpha val="19608"/>
            </a:srgbClr>
          </a:solid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3D5DCA-5FF4-4ECC-BB8B-3C26ACC5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95500"/>
            <a:ext cx="14410669" cy="17146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F0ADD1-30FE-4E1E-A48A-F75B0B03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931257"/>
            <a:ext cx="14464013" cy="35283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5CC7E9-553C-4E39-86FF-1AC47BF231D0}"/>
              </a:ext>
            </a:extLst>
          </p:cNvPr>
          <p:cNvSpPr txBox="1"/>
          <p:nvPr/>
        </p:nvSpPr>
        <p:spPr>
          <a:xfrm>
            <a:off x="1371600" y="4076700"/>
            <a:ext cx="1554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Ngoài</a:t>
            </a:r>
            <a:r>
              <a:rPr lang="en-US" sz="4000" dirty="0">
                <a:solidFill>
                  <a:srgbClr val="FF0000"/>
                </a:solidFill>
              </a:rPr>
              <a:t> ra , </a:t>
            </a:r>
            <a:r>
              <a:rPr lang="en-US" sz="4000" dirty="0" err="1">
                <a:solidFill>
                  <a:srgbClr val="FF0000"/>
                </a:solidFill>
              </a:rPr>
              <a:t>trên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cùng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của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của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trang</a:t>
            </a:r>
            <a:r>
              <a:rPr lang="en-US" sz="4000" dirty="0">
                <a:solidFill>
                  <a:srgbClr val="FF0000"/>
                </a:solidFill>
              </a:rPr>
              <a:t> web </a:t>
            </a:r>
            <a:r>
              <a:rPr lang="en-US" sz="4000" dirty="0" err="1">
                <a:solidFill>
                  <a:srgbClr val="FF0000"/>
                </a:solidFill>
              </a:rPr>
              <a:t>còn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có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phần</a:t>
            </a:r>
            <a:r>
              <a:rPr lang="en-US" sz="4000" dirty="0">
                <a:solidFill>
                  <a:srgbClr val="FF0000"/>
                </a:solidFill>
              </a:rPr>
              <a:t> banner </a:t>
            </a:r>
            <a:r>
              <a:rPr lang="en-US" sz="4000" dirty="0" err="1">
                <a:solidFill>
                  <a:srgbClr val="FF0000"/>
                </a:solidFill>
              </a:rPr>
              <a:t>và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phần</a:t>
            </a:r>
            <a:r>
              <a:rPr lang="en-US" sz="4000" dirty="0">
                <a:solidFill>
                  <a:srgbClr val="FF0000"/>
                </a:solidFill>
              </a:rPr>
              <a:t> footer ở </a:t>
            </a:r>
            <a:r>
              <a:rPr lang="en-US" sz="4000" dirty="0" err="1">
                <a:solidFill>
                  <a:srgbClr val="FF0000"/>
                </a:solidFill>
              </a:rPr>
              <a:t>dưới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cùng</a:t>
            </a:r>
            <a:r>
              <a:rPr lang="en-US" sz="4000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-266927"/>
            <a:ext cx="18288000" cy="5439804"/>
            <a:chOff x="0" y="0"/>
            <a:chExt cx="6186311" cy="1840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840131"/>
            </a:xfrm>
            <a:custGeom>
              <a:avLst/>
              <a:gdLst/>
              <a:ahLst/>
              <a:cxnLst/>
              <a:rect l="l" t="t" r="r" b="b"/>
              <a:pathLst>
                <a:path w="6186311" h="1840131">
                  <a:moveTo>
                    <a:pt x="6061851" y="1840131"/>
                  </a:moveTo>
                  <a:lnTo>
                    <a:pt x="124460" y="1840131"/>
                  </a:lnTo>
                  <a:cubicBezTo>
                    <a:pt x="55880" y="1840131"/>
                    <a:pt x="0" y="1784251"/>
                    <a:pt x="0" y="1715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715671"/>
                  </a:lnTo>
                  <a:cubicBezTo>
                    <a:pt x="6186311" y="1784251"/>
                    <a:pt x="6130431" y="1840131"/>
                    <a:pt x="6061851" y="1840131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45052" y="6177206"/>
            <a:ext cx="4006741" cy="2288102"/>
            <a:chOff x="-31987" y="-58990"/>
            <a:chExt cx="5342322" cy="3050803"/>
          </a:xfrm>
        </p:grpSpPr>
        <p:sp>
          <p:nvSpPr>
            <p:cNvPr id="5" name="TextBox 5"/>
            <p:cNvSpPr txBox="1"/>
            <p:nvPr/>
          </p:nvSpPr>
          <p:spPr>
            <a:xfrm>
              <a:off x="0" y="922870"/>
              <a:ext cx="5310335" cy="2068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15"/>
                </a:lnSpc>
              </a:pP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Giao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diện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trang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web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vẫn</a:t>
              </a: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415"/>
                </a:lnSpc>
              </a:pP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415"/>
                </a:lnSpc>
              </a:pP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còn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sơ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sài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,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không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được</a:t>
              </a: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415"/>
                </a:lnSpc>
              </a:pP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415"/>
                </a:lnSpc>
              </a:pP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bắt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mắt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và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cuốn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hút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1987" y="-58990"/>
              <a:ext cx="5310335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E45F14"/>
                </a:solidFill>
                <a:latin typeface="Roboto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14724" y="6791127"/>
            <a:ext cx="4442145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 err="1">
                <a:solidFill>
                  <a:srgbClr val="3B3B3B"/>
                </a:solidFill>
                <a:latin typeface="Roboto"/>
              </a:rPr>
              <a:t>Nội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dung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của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trang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web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khá</a:t>
            </a:r>
            <a:endParaRPr lang="en-US" sz="2800" dirty="0">
              <a:solidFill>
                <a:srgbClr val="3B3B3B"/>
              </a:solidFill>
              <a:latin typeface="Roboto"/>
            </a:endParaRPr>
          </a:p>
          <a:p>
            <a:pPr>
              <a:lnSpc>
                <a:spcPts val="2940"/>
              </a:lnSpc>
            </a:pPr>
            <a:endParaRPr lang="en-US" sz="2800" dirty="0">
              <a:solidFill>
                <a:srgbClr val="3B3B3B"/>
              </a:solidFill>
              <a:latin typeface="Roboto"/>
            </a:endParaRPr>
          </a:p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nhàm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chán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và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chưa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có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sự</a:t>
            </a:r>
            <a:endParaRPr lang="en-US" sz="2800" dirty="0">
              <a:solidFill>
                <a:srgbClr val="3B3B3B"/>
              </a:solidFill>
              <a:latin typeface="Roboto"/>
            </a:endParaRPr>
          </a:p>
          <a:p>
            <a:pPr>
              <a:lnSpc>
                <a:spcPts val="2940"/>
              </a:lnSpc>
            </a:pPr>
            <a:endParaRPr lang="en-US" sz="2800" dirty="0">
              <a:solidFill>
                <a:srgbClr val="3B3B3B"/>
              </a:solidFill>
              <a:latin typeface="Roboto"/>
            </a:endParaRPr>
          </a:p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mới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3B3B3B"/>
                </a:solidFill>
                <a:latin typeface="Roboto"/>
              </a:rPr>
              <a:t>mẻ</a:t>
            </a:r>
            <a:r>
              <a:rPr lang="en-US" sz="2800" dirty="0">
                <a:solidFill>
                  <a:srgbClr val="3B3B3B"/>
                </a:solidFill>
                <a:latin typeface="Roboto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61742" y="6256347"/>
            <a:ext cx="4442145" cy="2394263"/>
            <a:chOff x="0" y="-47625"/>
            <a:chExt cx="5922859" cy="31923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13346"/>
              <a:ext cx="5922859" cy="223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5"/>
                </a:lnSpc>
              </a:pP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Tính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năng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của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trang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web</a:t>
              </a:r>
            </a:p>
            <a:p>
              <a:pPr>
                <a:lnSpc>
                  <a:spcPts val="2625"/>
                </a:lnSpc>
              </a:pP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625"/>
                </a:lnSpc>
              </a:pP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vẫn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còn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thiếu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,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phần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đăng</a:t>
              </a: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625"/>
                </a:lnSpc>
              </a:pPr>
              <a:endParaRPr lang="en-US" sz="28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2625"/>
                </a:lnSpc>
              </a:pP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kí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vẫn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chưa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có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gì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922859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Tính</a:t>
              </a:r>
              <a:r>
                <a:rPr lang="en-US" sz="4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4400" dirty="0" err="1">
                  <a:solidFill>
                    <a:srgbClr val="E45F14"/>
                  </a:solidFill>
                  <a:latin typeface="Roboto Bold"/>
                </a:rPr>
                <a:t>năng</a:t>
              </a:r>
              <a:endParaRPr lang="en-US" sz="4400" dirty="0">
                <a:solidFill>
                  <a:srgbClr val="E45F14"/>
                </a:solidFill>
                <a:latin typeface="Roboto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4645132" y="7299887"/>
            <a:ext cx="2873835" cy="150876"/>
          </a:xfrm>
          <a:custGeom>
            <a:avLst/>
            <a:gdLst/>
            <a:ahLst/>
            <a:cxnLst/>
            <a:rect l="l" t="t" r="r" b="b"/>
            <a:pathLst>
              <a:path w="2873835" h="150876">
                <a:moveTo>
                  <a:pt x="0" y="0"/>
                </a:moveTo>
                <a:lnTo>
                  <a:pt x="2873835" y="0"/>
                </a:lnTo>
                <a:lnTo>
                  <a:pt x="2873835" y="150877"/>
                </a:lnTo>
                <a:lnTo>
                  <a:pt x="0" y="150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0256293" y="7299887"/>
            <a:ext cx="2873835" cy="150876"/>
          </a:xfrm>
          <a:custGeom>
            <a:avLst/>
            <a:gdLst/>
            <a:ahLst/>
            <a:cxnLst/>
            <a:rect l="l" t="t" r="r" b="b"/>
            <a:pathLst>
              <a:path w="2873835" h="150876">
                <a:moveTo>
                  <a:pt x="0" y="0"/>
                </a:moveTo>
                <a:lnTo>
                  <a:pt x="2873835" y="0"/>
                </a:lnTo>
                <a:lnTo>
                  <a:pt x="2873835" y="150877"/>
                </a:lnTo>
                <a:lnTo>
                  <a:pt x="0" y="150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677192" y="1419070"/>
            <a:ext cx="8933615" cy="2588662"/>
            <a:chOff x="0" y="-76200"/>
            <a:chExt cx="11911487" cy="34515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11911487" cy="275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6400" dirty="0" err="1">
                  <a:solidFill>
                    <a:srgbClr val="E45F14"/>
                  </a:solidFill>
                  <a:latin typeface="Roboto Bold"/>
                </a:rPr>
                <a:t>Những</a:t>
              </a:r>
              <a:r>
                <a:rPr lang="en-US" sz="6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6400" dirty="0" err="1">
                  <a:solidFill>
                    <a:srgbClr val="E45F14"/>
                  </a:solidFill>
                  <a:latin typeface="Roboto Bold"/>
                </a:rPr>
                <a:t>hạn</a:t>
              </a:r>
              <a:r>
                <a:rPr lang="en-US" sz="6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6400" dirty="0" err="1">
                  <a:solidFill>
                    <a:srgbClr val="E45F14"/>
                  </a:solidFill>
                  <a:latin typeface="Roboto Bold"/>
                </a:rPr>
                <a:t>chế</a:t>
              </a:r>
              <a:r>
                <a:rPr lang="en-US" sz="6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6400" dirty="0" err="1">
                  <a:solidFill>
                    <a:srgbClr val="E45F14"/>
                  </a:solidFill>
                  <a:latin typeface="Roboto Bold"/>
                </a:rPr>
                <a:t>của</a:t>
              </a:r>
              <a:r>
                <a:rPr lang="en-US" sz="64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6400" dirty="0" err="1">
                  <a:solidFill>
                    <a:srgbClr val="E45F14"/>
                  </a:solidFill>
                  <a:latin typeface="Roboto Bold"/>
                </a:rPr>
                <a:t>trang</a:t>
              </a:r>
              <a:r>
                <a:rPr lang="en-US" sz="6400" dirty="0">
                  <a:solidFill>
                    <a:srgbClr val="E45F14"/>
                  </a:solidFill>
                  <a:latin typeface="Roboto Bold"/>
                </a:rPr>
                <a:t> web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188"/>
              <a:ext cx="11911487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endParaRPr lang="en-US" sz="2400" dirty="0">
                <a:solidFill>
                  <a:srgbClr val="3B3B3B"/>
                </a:solidFill>
                <a:latin typeface="Roboto"/>
              </a:endParaRPr>
            </a:p>
          </p:txBody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8F6098D8-F56A-4DAC-9F2C-EF00E922CCB6}"/>
              </a:ext>
            </a:extLst>
          </p:cNvPr>
          <p:cNvSpPr txBox="1"/>
          <p:nvPr/>
        </p:nvSpPr>
        <p:spPr>
          <a:xfrm>
            <a:off x="7067124" y="6222800"/>
            <a:ext cx="444214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4400" dirty="0" err="1">
                <a:solidFill>
                  <a:srgbClr val="E45F14"/>
                </a:solidFill>
                <a:latin typeface="Roboto Bold"/>
              </a:rPr>
              <a:t>Nội</a:t>
            </a:r>
            <a:r>
              <a:rPr lang="en-US" sz="4400" dirty="0">
                <a:solidFill>
                  <a:srgbClr val="E45F14"/>
                </a:solidFill>
                <a:latin typeface="Roboto Bold"/>
              </a:rPr>
              <a:t> dung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FA69CBC-094F-4527-86B1-669C8180430E}"/>
              </a:ext>
            </a:extLst>
          </p:cNvPr>
          <p:cNvSpPr txBox="1"/>
          <p:nvPr/>
        </p:nvSpPr>
        <p:spPr>
          <a:xfrm>
            <a:off x="1715343" y="6222799"/>
            <a:ext cx="444214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4400" dirty="0">
                <a:solidFill>
                  <a:srgbClr val="E45F14"/>
                </a:solidFill>
                <a:latin typeface="Roboto Bold"/>
              </a:rPr>
              <a:t>Giao </a:t>
            </a:r>
            <a:r>
              <a:rPr lang="en-US" sz="4400" dirty="0" err="1">
                <a:solidFill>
                  <a:srgbClr val="E45F14"/>
                </a:solidFill>
                <a:latin typeface="Roboto Bold"/>
              </a:rPr>
              <a:t>diện</a:t>
            </a:r>
            <a:endParaRPr lang="en-US" sz="4400" dirty="0">
              <a:solidFill>
                <a:srgbClr val="E45F14"/>
              </a:solidFill>
              <a:latin typeface="Robot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79760">
            <a:off x="-1107104" y="1714073"/>
            <a:ext cx="7186598" cy="6716201"/>
          </a:xfrm>
          <a:custGeom>
            <a:avLst/>
            <a:gdLst/>
            <a:ahLst/>
            <a:cxnLst/>
            <a:rect l="l" t="t" r="r" b="b"/>
            <a:pathLst>
              <a:path w="2635086" h="2462607">
                <a:moveTo>
                  <a:pt x="0" y="0"/>
                </a:moveTo>
                <a:lnTo>
                  <a:pt x="2635086" y="0"/>
                </a:lnTo>
                <a:lnTo>
                  <a:pt x="2635086" y="2462607"/>
                </a:lnTo>
                <a:lnTo>
                  <a:pt x="0" y="246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3610">
            <a:off x="12473586" y="1384016"/>
            <a:ext cx="7186598" cy="6716201"/>
          </a:xfrm>
          <a:custGeom>
            <a:avLst/>
            <a:gdLst/>
            <a:ahLst/>
            <a:cxnLst/>
            <a:rect l="l" t="t" r="r" b="b"/>
            <a:pathLst>
              <a:path w="2635086" h="2462607">
                <a:moveTo>
                  <a:pt x="0" y="0"/>
                </a:moveTo>
                <a:lnTo>
                  <a:pt x="2635086" y="0"/>
                </a:lnTo>
                <a:lnTo>
                  <a:pt x="2635086" y="2462607"/>
                </a:lnTo>
                <a:lnTo>
                  <a:pt x="0" y="246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39302" y="2261515"/>
            <a:ext cx="7834942" cy="6282540"/>
          </a:xfrm>
          <a:custGeom>
            <a:avLst/>
            <a:gdLst/>
            <a:ahLst/>
            <a:cxnLst/>
            <a:rect l="l" t="t" r="r" b="b"/>
            <a:pathLst>
              <a:path w="2872812" h="2303598">
                <a:moveTo>
                  <a:pt x="0" y="0"/>
                </a:moveTo>
                <a:lnTo>
                  <a:pt x="2872812" y="0"/>
                </a:lnTo>
                <a:lnTo>
                  <a:pt x="2872812" y="2303598"/>
                </a:lnTo>
                <a:lnTo>
                  <a:pt x="0" y="23035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04714" y="987903"/>
            <a:ext cx="12547355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Phần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trình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bày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của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em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đến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đây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là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kết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250" spc="1235" dirty="0" err="1">
                <a:solidFill>
                  <a:srgbClr val="993955"/>
                </a:solidFill>
                <a:latin typeface="Josefin Sans"/>
              </a:rPr>
              <a:t>thúc</a:t>
            </a:r>
            <a:r>
              <a:rPr lang="en-US" sz="2250" spc="1235" dirty="0">
                <a:solidFill>
                  <a:srgbClr val="993955"/>
                </a:solidFill>
                <a:latin typeface="Josefin Sans"/>
              </a:rPr>
              <a:t>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04714" y="8900462"/>
            <a:ext cx="12547355" cy="42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Cảm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ơn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mọi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người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đã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lắng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 </a:t>
            </a:r>
            <a:r>
              <a:rPr lang="en-US" sz="2455" spc="1347" dirty="0" err="1">
                <a:solidFill>
                  <a:srgbClr val="993955"/>
                </a:solidFill>
                <a:latin typeface="Josefin Sans"/>
              </a:rPr>
              <a:t>nghe</a:t>
            </a:r>
            <a:r>
              <a:rPr lang="en-US" sz="2455" spc="1347" dirty="0">
                <a:solidFill>
                  <a:srgbClr val="993955"/>
                </a:solidFill>
                <a:latin typeface="Josefin Sans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11200" y="0"/>
            <a:ext cx="5385519" cy="10287000"/>
            <a:chOff x="0" y="0"/>
            <a:chExt cx="1821768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768" cy="3479800"/>
            </a:xfrm>
            <a:custGeom>
              <a:avLst/>
              <a:gdLst/>
              <a:ahLst/>
              <a:cxnLst/>
              <a:rect l="l" t="t" r="r" b="b"/>
              <a:pathLst>
                <a:path w="1821768" h="3479800">
                  <a:moveTo>
                    <a:pt x="1697308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7308" y="0"/>
                  </a:lnTo>
                  <a:cubicBezTo>
                    <a:pt x="1765888" y="0"/>
                    <a:pt x="1821768" y="55880"/>
                    <a:pt x="1821768" y="124460"/>
                  </a:cubicBezTo>
                  <a:lnTo>
                    <a:pt x="1821768" y="3355340"/>
                  </a:lnTo>
                  <a:cubicBezTo>
                    <a:pt x="1821768" y="3423920"/>
                    <a:pt x="1765888" y="3479800"/>
                    <a:pt x="1697308" y="34798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24000" y="1387839"/>
            <a:ext cx="10049092" cy="4864255"/>
            <a:chOff x="0" y="-1703744"/>
            <a:chExt cx="13398791" cy="6485672"/>
          </a:xfrm>
        </p:grpSpPr>
        <p:sp>
          <p:nvSpPr>
            <p:cNvPr id="9" name="TextBox 9"/>
            <p:cNvSpPr txBox="1"/>
            <p:nvPr/>
          </p:nvSpPr>
          <p:spPr>
            <a:xfrm>
              <a:off x="826692" y="-1703744"/>
              <a:ext cx="12572099" cy="4381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6500"/>
                </a:lnSpc>
              </a:pP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-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Em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tên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là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Đinh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Khắc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Huy</a:t>
              </a:r>
              <a:endParaRPr lang="en-US" sz="4999" dirty="0">
                <a:solidFill>
                  <a:srgbClr val="E45F14"/>
                </a:solidFill>
                <a:latin typeface="Roboto"/>
              </a:endParaRPr>
            </a:p>
            <a:p>
              <a:pPr marL="0" lvl="0" indent="0">
                <a:lnSpc>
                  <a:spcPts val="6500"/>
                </a:lnSpc>
              </a:pP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-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Sinh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ngày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: 15-1-2007 (16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tuổi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)</a:t>
              </a:r>
            </a:p>
            <a:p>
              <a:pPr marL="0" lvl="0" indent="0">
                <a:lnSpc>
                  <a:spcPts val="6500"/>
                </a:lnSpc>
              </a:pP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-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Sở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thích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: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Chơi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game ,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ngủ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,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học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lập</a:t>
              </a:r>
              <a:r>
                <a:rPr lang="en-US" sz="4999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4999" dirty="0" err="1">
                  <a:solidFill>
                    <a:srgbClr val="E45F14"/>
                  </a:solidFill>
                  <a:latin typeface="Roboto"/>
                </a:rPr>
                <a:t>trình</a:t>
              </a:r>
              <a:endParaRPr lang="en-US" sz="4999" dirty="0">
                <a:solidFill>
                  <a:srgbClr val="E45F14"/>
                </a:solidFill>
                <a:latin typeface="Robo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95251"/>
              <a:ext cx="10275494" cy="128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Em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là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học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sinh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lớp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JSB-03 ,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hiện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đang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theo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học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trường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THPT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Phạm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Ngũ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"/>
                </a:rPr>
                <a:t>Lão</a:t>
              </a:r>
              <a:r>
                <a:rPr lang="en-US" sz="2800" dirty="0">
                  <a:solidFill>
                    <a:srgbClr val="3B3B3B"/>
                  </a:solidFill>
                  <a:latin typeface="Roboto"/>
                </a:rPr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5FFF4C-B6A0-401C-92AE-398DB2F3E8EC}"/>
              </a:ext>
            </a:extLst>
          </p:cNvPr>
          <p:cNvSpPr txBox="1"/>
          <p:nvPr/>
        </p:nvSpPr>
        <p:spPr>
          <a:xfrm>
            <a:off x="14689683" y="2324100"/>
            <a:ext cx="3176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Giới</a:t>
            </a:r>
            <a:r>
              <a:rPr lang="en-US" sz="6600" dirty="0"/>
              <a:t> </a:t>
            </a:r>
            <a:r>
              <a:rPr lang="en-US" sz="6600" dirty="0" err="1"/>
              <a:t>thiệu</a:t>
            </a:r>
            <a:r>
              <a:rPr lang="en-US" sz="6600" dirty="0"/>
              <a:t> </a:t>
            </a:r>
            <a:r>
              <a:rPr lang="en-US" sz="6600" dirty="0" err="1"/>
              <a:t>về</a:t>
            </a:r>
            <a:r>
              <a:rPr lang="en-US" sz="6600" dirty="0"/>
              <a:t> </a:t>
            </a:r>
            <a:r>
              <a:rPr lang="en-US" sz="6600" dirty="0" err="1"/>
              <a:t>bản</a:t>
            </a:r>
            <a:r>
              <a:rPr lang="en-US" sz="6600" dirty="0"/>
              <a:t> </a:t>
            </a:r>
            <a:r>
              <a:rPr lang="en-US" sz="6600" dirty="0" err="1"/>
              <a:t>thân</a:t>
            </a:r>
            <a:endParaRPr lang="en-US" sz="660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3291473"/>
            <a:ext cx="18288000" cy="10286871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229600" y="8144159"/>
            <a:ext cx="6312531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3B3B3B"/>
                </a:solidFill>
                <a:latin typeface="Roboto"/>
              </a:rPr>
              <a:t>Trang web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về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Trường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THPT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Phạm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Ngũ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Lão</a:t>
            </a:r>
            <a:endParaRPr lang="en-US" sz="2400" dirty="0">
              <a:solidFill>
                <a:srgbClr val="3B3B3B"/>
              </a:solidFill>
              <a:latin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257370" y="7389693"/>
            <a:ext cx="4628836" cy="1984613"/>
          </a:xfrm>
          <a:custGeom>
            <a:avLst/>
            <a:gdLst/>
            <a:ahLst/>
            <a:cxnLst/>
            <a:rect l="l" t="t" r="r" b="b"/>
            <a:pathLst>
              <a:path w="4628836" h="1984613">
                <a:moveTo>
                  <a:pt x="0" y="0"/>
                </a:moveTo>
                <a:lnTo>
                  <a:pt x="4628836" y="0"/>
                </a:lnTo>
                <a:lnTo>
                  <a:pt x="4628836" y="1984614"/>
                </a:lnTo>
                <a:lnTo>
                  <a:pt x="0" y="198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44893" y="8112099"/>
            <a:ext cx="305379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</a:pPr>
            <a:r>
              <a:rPr lang="en-US" sz="2700" dirty="0" err="1">
                <a:solidFill>
                  <a:srgbClr val="E45F14"/>
                </a:solidFill>
                <a:latin typeface="Roboto"/>
              </a:rPr>
              <a:t>Chủ</a:t>
            </a:r>
            <a:r>
              <a:rPr lang="en-US" sz="27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700" dirty="0" err="1">
                <a:solidFill>
                  <a:srgbClr val="E45F14"/>
                </a:solidFill>
                <a:latin typeface="Roboto"/>
              </a:rPr>
              <a:t>đề</a:t>
            </a:r>
            <a:r>
              <a:rPr lang="en-US" sz="27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700" dirty="0" err="1">
                <a:solidFill>
                  <a:srgbClr val="E45F14"/>
                </a:solidFill>
                <a:latin typeface="Roboto"/>
              </a:rPr>
              <a:t>lựa</a:t>
            </a:r>
            <a:r>
              <a:rPr lang="en-US" sz="27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2700" dirty="0" err="1">
                <a:solidFill>
                  <a:srgbClr val="E45F14"/>
                </a:solidFill>
                <a:latin typeface="Roboto"/>
              </a:rPr>
              <a:t>chọn</a:t>
            </a:r>
            <a:endParaRPr lang="en-US" sz="2700" dirty="0">
              <a:solidFill>
                <a:srgbClr val="E45F14"/>
              </a:solidFill>
              <a:latin typeface="Roboto"/>
            </a:endParaRPr>
          </a:p>
          <a:p>
            <a:pPr marL="0" lvl="0" indent="0" algn="ctr">
              <a:lnSpc>
                <a:spcPts val="3510"/>
              </a:lnSpc>
            </a:pPr>
            <a:endParaRPr lang="en-US" sz="2700" dirty="0">
              <a:solidFill>
                <a:srgbClr val="E45F14"/>
              </a:solidFill>
              <a:latin typeface="Robo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723900"/>
            <a:ext cx="4518886" cy="206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Nguồn</a:t>
            </a:r>
            <a:r>
              <a:rPr lang="en-US" sz="64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gốc</a:t>
            </a:r>
            <a:r>
              <a:rPr lang="en-US" sz="6400" dirty="0">
                <a:solidFill>
                  <a:srgbClr val="E45F14"/>
                </a:solidFill>
                <a:latin typeface="Roboto Bold"/>
              </a:rPr>
              <a:t> ý </a:t>
            </a: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tưởng</a:t>
            </a:r>
            <a:endParaRPr lang="en-US" sz="6400" dirty="0">
              <a:solidFill>
                <a:srgbClr val="E45F14"/>
              </a:solidFill>
              <a:latin typeface="Roboto Bold"/>
            </a:endParaRPr>
          </a:p>
        </p:txBody>
      </p:sp>
      <p:sp>
        <p:nvSpPr>
          <p:cNvPr id="40" name="AutoShape 40"/>
          <p:cNvSpPr/>
          <p:nvPr/>
        </p:nvSpPr>
        <p:spPr>
          <a:xfrm rot="5400000">
            <a:off x="360440" y="5202261"/>
            <a:ext cx="10404521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1C0492-B8FC-4EDA-A72E-7B3FEEE83832}"/>
              </a:ext>
            </a:extLst>
          </p:cNvPr>
          <p:cNvSpPr txBox="1"/>
          <p:nvPr/>
        </p:nvSpPr>
        <p:spPr>
          <a:xfrm>
            <a:off x="6783774" y="876300"/>
            <a:ext cx="1085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 </a:t>
            </a:r>
            <a:r>
              <a:rPr lang="en-US" sz="3200" dirty="0" err="1"/>
              <a:t>thầy</a:t>
            </a:r>
            <a:r>
              <a:rPr lang="en-US" sz="3200" dirty="0"/>
              <a:t> </a:t>
            </a:r>
            <a:r>
              <a:rPr lang="en-US" sz="3200" dirty="0" err="1"/>
              <a:t>Dương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cuối</a:t>
            </a:r>
            <a:r>
              <a:rPr lang="en-US" sz="3200" dirty="0"/>
              <a:t> </a:t>
            </a:r>
            <a:r>
              <a:rPr lang="en-US" sz="3200" dirty="0" err="1"/>
              <a:t>khóa</a:t>
            </a:r>
            <a:endParaRPr lang="en-US" sz="3200" dirty="0"/>
          </a:p>
          <a:p>
            <a:r>
              <a:rPr lang="en-US" sz="3200" dirty="0"/>
              <a:t> </a:t>
            </a:r>
            <a:r>
              <a:rPr lang="en-US" sz="3200" dirty="0" err="1"/>
              <a:t>khá</a:t>
            </a:r>
            <a:r>
              <a:rPr lang="en-US" sz="3200" dirty="0"/>
              <a:t> </a:t>
            </a:r>
            <a:r>
              <a:rPr lang="en-US" sz="3200" dirty="0" err="1"/>
              <a:t>sát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ngày</a:t>
            </a:r>
            <a:r>
              <a:rPr lang="en-US" sz="3200" dirty="0"/>
              <a:t> </a:t>
            </a:r>
            <a:r>
              <a:rPr lang="en-US" sz="3200" dirty="0" err="1"/>
              <a:t>tổ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kỉ</a:t>
            </a:r>
            <a:r>
              <a:rPr lang="en-US" sz="3200" dirty="0"/>
              <a:t> </a:t>
            </a:r>
            <a:r>
              <a:rPr lang="en-US" sz="3200" dirty="0" err="1"/>
              <a:t>niệm</a:t>
            </a:r>
            <a:r>
              <a:rPr lang="en-US" sz="3200" dirty="0"/>
              <a:t> 50 </a:t>
            </a:r>
            <a:r>
              <a:rPr lang="en-US" sz="3200" dirty="0" err="1"/>
              <a:t>năm</a:t>
            </a:r>
            <a:endParaRPr lang="en-US" sz="3200" dirty="0"/>
          </a:p>
          <a:p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</a:t>
            </a:r>
            <a:r>
              <a:rPr lang="en-US" sz="3200" dirty="0" err="1"/>
              <a:t>trưởng</a:t>
            </a:r>
            <a:r>
              <a:rPr lang="en-US" sz="3200" dirty="0"/>
              <a:t> </a:t>
            </a:r>
            <a:r>
              <a:rPr lang="en-US" sz="3200" dirty="0" err="1"/>
              <a:t>nên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liền</a:t>
            </a:r>
            <a:r>
              <a:rPr lang="en-US" sz="3200" dirty="0"/>
              <a:t> </a:t>
            </a:r>
            <a:r>
              <a:rPr lang="en-US" sz="3200" dirty="0" err="1"/>
              <a:t>nảy</a:t>
            </a:r>
            <a:r>
              <a:rPr lang="en-US" sz="3200" dirty="0"/>
              <a:t> ra ý </a:t>
            </a:r>
            <a:r>
              <a:rPr lang="en-US" sz="3200" dirty="0" err="1"/>
              <a:t>tưởng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 web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trường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tri </a:t>
            </a:r>
            <a:r>
              <a:rPr lang="en-US" sz="3200" dirty="0" err="1"/>
              <a:t>ân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thầy</a:t>
            </a:r>
            <a:r>
              <a:rPr lang="en-US" sz="3200" dirty="0"/>
              <a:t> </a:t>
            </a:r>
            <a:r>
              <a:rPr lang="en-US" sz="3200" dirty="0" err="1"/>
              <a:t>cô</a:t>
            </a:r>
            <a:r>
              <a:rPr lang="en-US" sz="3200" dirty="0"/>
              <a:t> </a:t>
            </a:r>
            <a:r>
              <a:rPr lang="en-US" sz="3200" dirty="0" err="1"/>
              <a:t>giáo</a:t>
            </a:r>
            <a:r>
              <a:rPr lang="en-US" sz="3200" dirty="0"/>
              <a:t>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707B5F-BE78-473C-ADD7-0440B089D888}"/>
              </a:ext>
            </a:extLst>
          </p:cNvPr>
          <p:cNvCxnSpPr>
            <a:cxnSpLocks/>
          </p:cNvCxnSpPr>
          <p:nvPr/>
        </p:nvCxnSpPr>
        <p:spPr>
          <a:xfrm flipV="1">
            <a:off x="0" y="4686300"/>
            <a:ext cx="183642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">
            <a:extLst>
              <a:ext uri="{FF2B5EF4-FFF2-40B4-BE49-F238E27FC236}">
                <a16:creationId xmlns:a16="http://schemas.microsoft.com/office/drawing/2014/main" id="{E20E9715-FE35-4AB9-A198-03740F6C8B7B}"/>
              </a:ext>
            </a:extLst>
          </p:cNvPr>
          <p:cNvSpPr txBox="1"/>
          <p:nvPr/>
        </p:nvSpPr>
        <p:spPr>
          <a:xfrm>
            <a:off x="609600" y="5400293"/>
            <a:ext cx="4518886" cy="2067810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Lợi</a:t>
            </a:r>
            <a:r>
              <a:rPr lang="en-US" sz="64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ích</a:t>
            </a:r>
            <a:r>
              <a:rPr lang="en-US" sz="64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của</a:t>
            </a:r>
            <a:r>
              <a:rPr lang="en-US" sz="64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Roboto Bold"/>
              </a:rPr>
              <a:t>trang</a:t>
            </a:r>
            <a:r>
              <a:rPr lang="en-US" sz="6400" dirty="0">
                <a:solidFill>
                  <a:srgbClr val="E45F14"/>
                </a:solidFill>
                <a:latin typeface="Roboto Bold"/>
              </a:rPr>
              <a:t> web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7CAB12-CC8A-4CF5-B690-9D09B0DFEA43}"/>
              </a:ext>
            </a:extLst>
          </p:cNvPr>
          <p:cNvSpPr txBox="1"/>
          <p:nvPr/>
        </p:nvSpPr>
        <p:spPr>
          <a:xfrm>
            <a:off x="6477000" y="5400293"/>
            <a:ext cx="975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Ngoài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tri </a:t>
            </a:r>
            <a:r>
              <a:rPr lang="en-US" sz="3200" dirty="0" err="1"/>
              <a:t>ân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thầy</a:t>
            </a:r>
            <a:r>
              <a:rPr lang="en-US" sz="3200" dirty="0"/>
              <a:t> </a:t>
            </a:r>
            <a:r>
              <a:rPr lang="en-US" sz="3200" dirty="0" err="1"/>
              <a:t>cô</a:t>
            </a:r>
            <a:r>
              <a:rPr lang="en-US" sz="3200" dirty="0"/>
              <a:t> </a:t>
            </a:r>
            <a:r>
              <a:rPr lang="en-US" sz="3200" dirty="0" err="1"/>
              <a:t>giáo</a:t>
            </a:r>
            <a:r>
              <a:rPr lang="en-US" sz="3200" dirty="0"/>
              <a:t> , </a:t>
            </a:r>
            <a:r>
              <a:rPr lang="en-US" sz="3200" dirty="0" err="1"/>
              <a:t>trang</a:t>
            </a:r>
            <a:r>
              <a:rPr lang="en-US" sz="3200" dirty="0"/>
              <a:t> web </a:t>
            </a:r>
            <a:r>
              <a:rPr lang="en-US" sz="3200" dirty="0" err="1"/>
              <a:t>còn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lan</a:t>
            </a:r>
            <a:r>
              <a:rPr lang="en-US" sz="3200" dirty="0"/>
              <a:t> </a:t>
            </a:r>
            <a:r>
              <a:rPr lang="en-US" sz="3200" dirty="0" err="1"/>
              <a:t>truyền</a:t>
            </a:r>
            <a:r>
              <a:rPr lang="en-US" sz="3200" dirty="0"/>
              <a:t> </a:t>
            </a:r>
            <a:r>
              <a:rPr lang="en-US" sz="3200" dirty="0" err="1"/>
              <a:t>rộng</a:t>
            </a:r>
            <a:r>
              <a:rPr lang="en-US" sz="3200" dirty="0"/>
              <a:t> </a:t>
            </a:r>
            <a:r>
              <a:rPr lang="en-US" sz="3200" dirty="0" err="1"/>
              <a:t>rãi</a:t>
            </a:r>
            <a:r>
              <a:rPr lang="en-US" sz="3200" dirty="0"/>
              <a:t> </a:t>
            </a:r>
            <a:r>
              <a:rPr lang="en-US" sz="3200" dirty="0" err="1"/>
              <a:t>đến</a:t>
            </a:r>
            <a:r>
              <a:rPr lang="en-US" sz="3200" dirty="0"/>
              <a:t> </a:t>
            </a:r>
            <a:r>
              <a:rPr lang="en-US" sz="3200" dirty="0" err="1"/>
              <a:t>mọi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những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ảnh</a:t>
            </a:r>
            <a:r>
              <a:rPr lang="en-US" sz="3200" dirty="0"/>
              <a:t> </a:t>
            </a:r>
            <a:r>
              <a:rPr lang="en-US" sz="3200" dirty="0" err="1"/>
              <a:t>đẹp</a:t>
            </a:r>
            <a:r>
              <a:rPr lang="en-US" sz="3200" dirty="0"/>
              <a:t> , </a:t>
            </a:r>
            <a:r>
              <a:rPr lang="en-US" sz="3200" dirty="0" err="1"/>
              <a:t>phong</a:t>
            </a:r>
            <a:r>
              <a:rPr lang="en-US" sz="3200" dirty="0"/>
              <a:t> </a:t>
            </a:r>
            <a:r>
              <a:rPr lang="en-US" sz="3200" dirty="0" err="1"/>
              <a:t>trào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sự</a:t>
            </a:r>
            <a:r>
              <a:rPr lang="en-US" sz="3200" dirty="0"/>
              <a:t> </a:t>
            </a:r>
            <a:r>
              <a:rPr lang="en-US" sz="3200" dirty="0" err="1"/>
              <a:t>kiện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trường</a:t>
            </a:r>
            <a:r>
              <a:rPr lang="en-US" sz="3200" dirty="0"/>
              <a:t> </a:t>
            </a:r>
            <a:r>
              <a:rPr lang="en-US" sz="3200" dirty="0" err="1"/>
              <a:t>nhằm</a:t>
            </a:r>
            <a:r>
              <a:rPr lang="en-US" sz="3200" dirty="0"/>
              <a:t> </a:t>
            </a:r>
            <a:r>
              <a:rPr lang="en-US" sz="3200" dirty="0" err="1"/>
              <a:t>mục</a:t>
            </a:r>
            <a:r>
              <a:rPr lang="en-US" sz="3200" dirty="0"/>
              <a:t> </a:t>
            </a:r>
            <a:r>
              <a:rPr lang="en-US" sz="3200" dirty="0" err="1"/>
              <a:t>đích</a:t>
            </a:r>
            <a:r>
              <a:rPr lang="en-US" sz="3200" dirty="0"/>
              <a:t> </a:t>
            </a:r>
            <a:r>
              <a:rPr lang="en-US" sz="3200" dirty="0" err="1"/>
              <a:t>quảng</a:t>
            </a:r>
            <a:r>
              <a:rPr lang="en-US" sz="3200" dirty="0"/>
              <a:t> </a:t>
            </a:r>
            <a:r>
              <a:rPr lang="en-US" sz="3200" dirty="0" err="1"/>
              <a:t>bá</a:t>
            </a:r>
            <a:r>
              <a:rPr lang="en-US" sz="3200" dirty="0"/>
              <a:t> </a:t>
            </a:r>
            <a:r>
              <a:rPr lang="en-US" sz="3200" dirty="0" err="1"/>
              <a:t>rộng</a:t>
            </a:r>
            <a:r>
              <a:rPr lang="en-US" sz="3200" dirty="0"/>
              <a:t> </a:t>
            </a:r>
            <a:r>
              <a:rPr lang="en-US" sz="3200" dirty="0" err="1"/>
              <a:t>rãi</a:t>
            </a:r>
            <a:r>
              <a:rPr lang="en-US" sz="3200" dirty="0"/>
              <a:t>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tuổi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trường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5192" y="432836"/>
            <a:ext cx="15597236" cy="12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Ngôn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ngữ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lập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trình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được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sử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dụng</a:t>
            </a:r>
            <a:endParaRPr lang="en-US" sz="8000" dirty="0">
              <a:solidFill>
                <a:srgbClr val="E45F14"/>
              </a:solidFill>
              <a:latin typeface="Roboto Bold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5016284" y="3676831"/>
            <a:ext cx="2873835" cy="150876"/>
          </a:xfrm>
          <a:custGeom>
            <a:avLst/>
            <a:gdLst/>
            <a:ahLst/>
            <a:cxnLst/>
            <a:rect l="l" t="t" r="r" b="b"/>
            <a:pathLst>
              <a:path w="2873835" h="150876">
                <a:moveTo>
                  <a:pt x="0" y="0"/>
                </a:moveTo>
                <a:lnTo>
                  <a:pt x="2873835" y="0"/>
                </a:lnTo>
                <a:lnTo>
                  <a:pt x="2873835" y="150876"/>
                </a:lnTo>
                <a:lnTo>
                  <a:pt x="0" y="15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0098311" y="3915719"/>
            <a:ext cx="2873835" cy="150876"/>
          </a:xfrm>
          <a:custGeom>
            <a:avLst/>
            <a:gdLst/>
            <a:ahLst/>
            <a:cxnLst/>
            <a:rect l="l" t="t" r="r" b="b"/>
            <a:pathLst>
              <a:path w="2873835" h="150876">
                <a:moveTo>
                  <a:pt x="0" y="0"/>
                </a:moveTo>
                <a:lnTo>
                  <a:pt x="2873835" y="0"/>
                </a:lnTo>
                <a:lnTo>
                  <a:pt x="2873835" y="150876"/>
                </a:lnTo>
                <a:lnTo>
                  <a:pt x="0" y="15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075908" y="2772810"/>
            <a:ext cx="3373370" cy="1897710"/>
            <a:chOff x="-101856" y="-70791"/>
            <a:chExt cx="11287762" cy="6350000"/>
          </a:xfrm>
        </p:grpSpPr>
        <p:sp>
          <p:nvSpPr>
            <p:cNvPr id="16" name="Freeform 16"/>
            <p:cNvSpPr/>
            <p:nvPr/>
          </p:nvSpPr>
          <p:spPr>
            <a:xfrm>
              <a:off x="-101856" y="-70791"/>
              <a:ext cx="11287762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457125" y="2775326"/>
            <a:ext cx="3373370" cy="1897710"/>
            <a:chOff x="0" y="-70791"/>
            <a:chExt cx="11287762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-70791"/>
              <a:ext cx="11287762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405385" y="2762243"/>
            <a:ext cx="3373749" cy="1897710"/>
            <a:chOff x="0" y="0"/>
            <a:chExt cx="1128903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F2DABE7-E7CA-40C9-962E-798EA933F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799" y="6396200"/>
            <a:ext cx="4081731" cy="2328700"/>
          </a:xfrm>
          <a:prstGeom prst="rect">
            <a:avLst/>
          </a:prstGeom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90519269-2761-4A4B-BE94-4E7B27356748}"/>
              </a:ext>
            </a:extLst>
          </p:cNvPr>
          <p:cNvSpPr txBox="1"/>
          <p:nvPr/>
        </p:nvSpPr>
        <p:spPr>
          <a:xfrm>
            <a:off x="1143000" y="5425553"/>
            <a:ext cx="16420122" cy="1256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Ứng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dụng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sử</a:t>
            </a:r>
            <a:r>
              <a:rPr lang="en-US" sz="8000" dirty="0">
                <a:solidFill>
                  <a:srgbClr val="E45F14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E45F14"/>
                </a:solidFill>
                <a:latin typeface="Roboto Bold"/>
              </a:rPr>
              <a:t>dụng</a:t>
            </a:r>
            <a:endParaRPr lang="en-US" sz="8000" dirty="0">
              <a:solidFill>
                <a:srgbClr val="E45F14"/>
              </a:solidFill>
              <a:latin typeface="Roboto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004" y="4914654"/>
            <a:ext cx="4558018" cy="2877249"/>
          </a:xfrm>
          <a:custGeom>
            <a:avLst/>
            <a:gdLst/>
            <a:ahLst/>
            <a:cxnLst/>
            <a:rect l="l" t="t" r="r" b="b"/>
            <a:pathLst>
              <a:path w="4558018" h="2877249">
                <a:moveTo>
                  <a:pt x="0" y="0"/>
                </a:moveTo>
                <a:lnTo>
                  <a:pt x="4558018" y="0"/>
                </a:lnTo>
                <a:lnTo>
                  <a:pt x="4558018" y="2877249"/>
                </a:lnTo>
                <a:lnTo>
                  <a:pt x="0" y="287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34677" y="4914654"/>
            <a:ext cx="4558018" cy="2877249"/>
          </a:xfrm>
          <a:custGeom>
            <a:avLst/>
            <a:gdLst/>
            <a:ahLst/>
            <a:cxnLst/>
            <a:rect l="l" t="t" r="r" b="b"/>
            <a:pathLst>
              <a:path w="4558018" h="2877249">
                <a:moveTo>
                  <a:pt x="0" y="0"/>
                </a:moveTo>
                <a:lnTo>
                  <a:pt x="4558018" y="0"/>
                </a:lnTo>
                <a:lnTo>
                  <a:pt x="4558018" y="2877249"/>
                </a:lnTo>
                <a:lnTo>
                  <a:pt x="0" y="287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06338" y="4314004"/>
            <a:ext cx="2801866" cy="1201300"/>
          </a:xfrm>
          <a:custGeom>
            <a:avLst/>
            <a:gdLst/>
            <a:ahLst/>
            <a:cxnLst/>
            <a:rect l="l" t="t" r="r" b="b"/>
            <a:pathLst>
              <a:path w="2801866" h="1201300">
                <a:moveTo>
                  <a:pt x="0" y="0"/>
                </a:moveTo>
                <a:lnTo>
                  <a:pt x="2801866" y="0"/>
                </a:lnTo>
                <a:lnTo>
                  <a:pt x="2801866" y="1201300"/>
                </a:lnTo>
                <a:lnTo>
                  <a:pt x="0" y="120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67012" y="4314004"/>
            <a:ext cx="2801866" cy="1201300"/>
          </a:xfrm>
          <a:custGeom>
            <a:avLst/>
            <a:gdLst/>
            <a:ahLst/>
            <a:cxnLst/>
            <a:rect l="l" t="t" r="r" b="b"/>
            <a:pathLst>
              <a:path w="2801866" h="1201300">
                <a:moveTo>
                  <a:pt x="0" y="0"/>
                </a:moveTo>
                <a:lnTo>
                  <a:pt x="2801866" y="0"/>
                </a:lnTo>
                <a:lnTo>
                  <a:pt x="2801866" y="1201300"/>
                </a:lnTo>
                <a:lnTo>
                  <a:pt x="0" y="120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45591" y="4914654"/>
            <a:ext cx="4558018" cy="2877249"/>
          </a:xfrm>
          <a:custGeom>
            <a:avLst/>
            <a:gdLst/>
            <a:ahLst/>
            <a:cxnLst/>
            <a:rect l="l" t="t" r="r" b="b"/>
            <a:pathLst>
              <a:path w="4558018" h="2877249">
                <a:moveTo>
                  <a:pt x="0" y="0"/>
                </a:moveTo>
                <a:lnTo>
                  <a:pt x="4558018" y="0"/>
                </a:lnTo>
                <a:lnTo>
                  <a:pt x="4558018" y="2877249"/>
                </a:lnTo>
                <a:lnTo>
                  <a:pt x="0" y="287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23521" y="4314004"/>
            <a:ext cx="2801866" cy="1201300"/>
          </a:xfrm>
          <a:custGeom>
            <a:avLst/>
            <a:gdLst/>
            <a:ahLst/>
            <a:cxnLst/>
            <a:rect l="l" t="t" r="r" b="b"/>
            <a:pathLst>
              <a:path w="2801866" h="1201300">
                <a:moveTo>
                  <a:pt x="0" y="0"/>
                </a:moveTo>
                <a:lnTo>
                  <a:pt x="2801866" y="0"/>
                </a:lnTo>
                <a:lnTo>
                  <a:pt x="2801866" y="1201300"/>
                </a:lnTo>
                <a:lnTo>
                  <a:pt x="0" y="120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37335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dirty="0" err="1">
                <a:solidFill>
                  <a:srgbClr val="E45F14"/>
                </a:solidFill>
                <a:latin typeface="Roboto Bold"/>
              </a:rPr>
              <a:t>Tuần</a:t>
            </a:r>
            <a:r>
              <a:rPr lang="en-US" sz="3600" dirty="0">
                <a:solidFill>
                  <a:srgbClr val="E45F14"/>
                </a:solidFill>
                <a:latin typeface="Roboto Bold"/>
              </a:rPr>
              <a:t> 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789667" y="1256291"/>
            <a:ext cx="10850169" cy="1653088"/>
            <a:chOff x="0" y="-240772"/>
            <a:chExt cx="14466892" cy="2204118"/>
          </a:xfrm>
        </p:grpSpPr>
        <p:sp>
          <p:nvSpPr>
            <p:cNvPr id="10" name="TextBox 10"/>
            <p:cNvSpPr txBox="1"/>
            <p:nvPr/>
          </p:nvSpPr>
          <p:spPr>
            <a:xfrm>
              <a:off x="141727" y="-240772"/>
              <a:ext cx="14325165" cy="1133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7"/>
                </a:lnSpc>
              </a:pPr>
              <a:r>
                <a:rPr lang="en-US" sz="5275" dirty="0" err="1">
                  <a:solidFill>
                    <a:srgbClr val="E45F14"/>
                  </a:solidFill>
                  <a:latin typeface="Roboto"/>
                </a:rPr>
                <a:t>Quá</a:t>
              </a:r>
              <a:r>
                <a:rPr lang="en-US" sz="5275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5275" dirty="0" err="1">
                  <a:solidFill>
                    <a:srgbClr val="E45F14"/>
                  </a:solidFill>
                  <a:latin typeface="Roboto"/>
                </a:rPr>
                <a:t>trình</a:t>
              </a:r>
              <a:r>
                <a:rPr lang="en-US" sz="5275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5275" dirty="0" err="1">
                  <a:solidFill>
                    <a:srgbClr val="E45F14"/>
                  </a:solidFill>
                  <a:latin typeface="Roboto"/>
                </a:rPr>
                <a:t>thực</a:t>
              </a:r>
              <a:r>
                <a:rPr lang="en-US" sz="5275" dirty="0">
                  <a:solidFill>
                    <a:srgbClr val="E45F14"/>
                  </a:solidFill>
                  <a:latin typeface="Roboto"/>
                </a:rPr>
                <a:t> </a:t>
              </a:r>
              <a:r>
                <a:rPr lang="en-US" sz="5275" dirty="0" err="1">
                  <a:solidFill>
                    <a:srgbClr val="E45F14"/>
                  </a:solidFill>
                  <a:latin typeface="Roboto"/>
                </a:rPr>
                <a:t>hiện</a:t>
              </a:r>
              <a:r>
                <a:rPr lang="en-US" sz="5275" dirty="0">
                  <a:solidFill>
                    <a:srgbClr val="E45F14"/>
                  </a:solidFill>
                  <a:latin typeface="Roboto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81990"/>
              <a:ext cx="14325165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Danh</a:t>
              </a:r>
              <a:r>
                <a:rPr lang="en-US" sz="2800" dirty="0">
                  <a:solidFill>
                    <a:srgbClr val="3B3B3B"/>
                  </a:solidFill>
                  <a:latin typeface="Roboto Bold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sách</a:t>
              </a:r>
              <a:r>
                <a:rPr lang="en-US" sz="2800" dirty="0">
                  <a:solidFill>
                    <a:srgbClr val="3B3B3B"/>
                  </a:solidFill>
                  <a:latin typeface="Roboto Bold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việc</a:t>
              </a:r>
              <a:r>
                <a:rPr lang="en-US" sz="2800" dirty="0">
                  <a:solidFill>
                    <a:srgbClr val="3B3B3B"/>
                  </a:solidFill>
                  <a:latin typeface="Roboto Bold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làm</a:t>
              </a:r>
              <a:r>
                <a:rPr lang="en-US" sz="2800" dirty="0">
                  <a:solidFill>
                    <a:srgbClr val="3B3B3B"/>
                  </a:solidFill>
                  <a:latin typeface="Roboto Bold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trong</a:t>
              </a:r>
              <a:r>
                <a:rPr lang="en-US" sz="2800" dirty="0">
                  <a:solidFill>
                    <a:srgbClr val="3B3B3B"/>
                  </a:solidFill>
                  <a:latin typeface="Roboto Bold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các</a:t>
              </a:r>
              <a:r>
                <a:rPr lang="en-US" sz="2800" dirty="0">
                  <a:solidFill>
                    <a:srgbClr val="3B3B3B"/>
                  </a:solidFill>
                  <a:latin typeface="Roboto Bold"/>
                </a:rPr>
                <a:t> </a:t>
              </a:r>
              <a:r>
                <a:rPr lang="en-US" sz="2800" dirty="0" err="1">
                  <a:solidFill>
                    <a:srgbClr val="3B3B3B"/>
                  </a:solidFill>
                  <a:latin typeface="Roboto Bold"/>
                </a:rPr>
                <a:t>tuần</a:t>
              </a:r>
              <a:endParaRPr lang="en-US" sz="2800" dirty="0">
                <a:solidFill>
                  <a:srgbClr val="3B3B3B"/>
                </a:solidFill>
                <a:latin typeface="Roboto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20153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dirty="0" err="1">
                <a:solidFill>
                  <a:srgbClr val="E45F14"/>
                </a:solidFill>
                <a:latin typeface="Roboto Bold"/>
              </a:rPr>
              <a:t>Tuần</a:t>
            </a:r>
            <a:r>
              <a:rPr lang="en-US" sz="3600" dirty="0">
                <a:solidFill>
                  <a:srgbClr val="E45F14"/>
                </a:solidFill>
                <a:latin typeface="Roboto Bold"/>
              </a:rPr>
              <a:t>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80826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dirty="0" err="1">
                <a:solidFill>
                  <a:srgbClr val="E45F14"/>
                </a:solidFill>
                <a:latin typeface="Roboto Bold"/>
              </a:rPr>
              <a:t>Tuần</a:t>
            </a:r>
            <a:r>
              <a:rPr lang="en-US" sz="3600" dirty="0">
                <a:solidFill>
                  <a:srgbClr val="E45F14"/>
                </a:solidFill>
                <a:latin typeface="Roboto Bold"/>
              </a:rPr>
              <a:t> 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9685" y="8319883"/>
            <a:ext cx="18288000" cy="1999778"/>
            <a:chOff x="0" y="0"/>
            <a:chExt cx="6186311" cy="676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998616" y="5765561"/>
            <a:ext cx="3708794" cy="1147272"/>
            <a:chOff x="0" y="0"/>
            <a:chExt cx="4945059" cy="152969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57150"/>
              <a:ext cx="49450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Nghĩ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ý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tưởng</a:t>
              </a:r>
              <a:endParaRPr lang="en-US" sz="2400" dirty="0">
                <a:solidFill>
                  <a:srgbClr val="3B3B3B"/>
                </a:solidFill>
                <a:latin typeface="Roboto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98201"/>
              <a:ext cx="4945059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3B3B3B"/>
                </a:solidFill>
                <a:latin typeface="Roboto"/>
              </a:endParaRP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226039" y="762104"/>
              <a:ext cx="4557938" cy="0"/>
            </a:xfrm>
            <a:prstGeom prst="line">
              <a:avLst/>
            </a:prstGeom>
            <a:ln w="12700" cap="rnd">
              <a:solidFill>
                <a:srgbClr val="C8C8C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7359289" y="5736986"/>
            <a:ext cx="3708794" cy="1617201"/>
            <a:chOff x="0" y="-38100"/>
            <a:chExt cx="4945059" cy="215626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494505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5"/>
                </a:lnSpc>
              </a:pP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Tiếp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tục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thiết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kế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giao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diện</a:t>
              </a:r>
              <a:endParaRPr lang="en-US" sz="2400" dirty="0">
                <a:solidFill>
                  <a:srgbClr val="3B3B3B"/>
                </a:solidFill>
                <a:latin typeface="Roboto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98203"/>
              <a:ext cx="4945059" cy="1119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Bắt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đầu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sử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dụng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ngôn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ngữ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Javascript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hoàn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thiện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bài</a:t>
              </a:r>
              <a:endParaRPr lang="en-US" sz="2400" dirty="0">
                <a:solidFill>
                  <a:srgbClr val="3B3B3B"/>
                </a:solidFill>
                <a:latin typeface="Roboto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93560" y="762104"/>
              <a:ext cx="4557938" cy="0"/>
            </a:xfrm>
            <a:prstGeom prst="line">
              <a:avLst/>
            </a:prstGeom>
            <a:ln w="12700" cap="rnd">
              <a:solidFill>
                <a:srgbClr val="C8C8C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615798" y="5729842"/>
            <a:ext cx="3708794" cy="2060360"/>
            <a:chOff x="0" y="-47625"/>
            <a:chExt cx="4945059" cy="274714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4945059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Gặp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nhiều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trục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trặc</a:t>
              </a:r>
              <a:endParaRPr lang="en-US" sz="2400" dirty="0">
                <a:solidFill>
                  <a:srgbClr val="3B3B3B"/>
                </a:solidFill>
                <a:latin typeface="Roboto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98202"/>
              <a:ext cx="4945059" cy="1701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Nhờ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thầy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giáo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giúp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đỡ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sửa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lỗi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và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tiếp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tục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làm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bài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hoàn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2400" dirty="0" err="1">
                  <a:solidFill>
                    <a:srgbClr val="3B3B3B"/>
                  </a:solidFill>
                  <a:latin typeface="Roboto"/>
                </a:rPr>
                <a:t>chỉnh</a:t>
              </a:r>
              <a:r>
                <a:rPr lang="en-US" sz="2400" dirty="0">
                  <a:solidFill>
                    <a:srgbClr val="3B3B3B"/>
                  </a:solidFill>
                  <a:latin typeface="Roboto"/>
                </a:rPr>
                <a:t> 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93560" y="762104"/>
              <a:ext cx="4557938" cy="0"/>
            </a:xfrm>
            <a:prstGeom prst="line">
              <a:avLst/>
            </a:prstGeom>
            <a:ln w="12700" cap="rnd">
              <a:solidFill>
                <a:srgbClr val="C8C8C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0C88B025-239D-445E-B96F-E4C4E09D5172}"/>
              </a:ext>
            </a:extLst>
          </p:cNvPr>
          <p:cNvSpPr txBox="1"/>
          <p:nvPr/>
        </p:nvSpPr>
        <p:spPr>
          <a:xfrm>
            <a:off x="1974882" y="6442523"/>
            <a:ext cx="3708794" cy="8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3B3B3B"/>
                </a:solidFill>
                <a:latin typeface="Roboto"/>
              </a:rPr>
              <a:t>Tìm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nội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dung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và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thiết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kế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giao</a:t>
            </a:r>
            <a:r>
              <a:rPr lang="en-US" sz="2400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Roboto"/>
              </a:rPr>
              <a:t>diện</a:t>
            </a:r>
            <a:endParaRPr lang="en-US" sz="2400" dirty="0">
              <a:solidFill>
                <a:srgbClr val="3B3B3B"/>
              </a:solidFill>
              <a:latin typeface="Roboto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6636" y="1990512"/>
            <a:ext cx="5334557" cy="2287191"/>
          </a:xfrm>
          <a:custGeom>
            <a:avLst/>
            <a:gdLst/>
            <a:ahLst/>
            <a:cxnLst/>
            <a:rect l="l" t="t" r="r" b="b"/>
            <a:pathLst>
              <a:path w="5334557" h="2287191">
                <a:moveTo>
                  <a:pt x="0" y="0"/>
                </a:moveTo>
                <a:lnTo>
                  <a:pt x="5334557" y="0"/>
                </a:lnTo>
                <a:lnTo>
                  <a:pt x="5334557" y="2287191"/>
                </a:lnTo>
                <a:lnTo>
                  <a:pt x="0" y="2287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44745" y="2847511"/>
            <a:ext cx="4178337" cy="104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</a:pPr>
            <a:r>
              <a:rPr lang="en-US" sz="3200" dirty="0" err="1">
                <a:solidFill>
                  <a:srgbClr val="E45F14"/>
                </a:solidFill>
                <a:latin typeface="Roboto"/>
              </a:rPr>
              <a:t>Một</a:t>
            </a:r>
            <a:r>
              <a:rPr lang="en-US" sz="32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E45F14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E45F14"/>
                </a:solidFill>
                <a:latin typeface="Roboto"/>
              </a:rPr>
              <a:t>nội</a:t>
            </a:r>
            <a:r>
              <a:rPr lang="en-US" sz="3200" dirty="0">
                <a:solidFill>
                  <a:srgbClr val="E45F14"/>
                </a:solidFill>
                <a:latin typeface="Roboto"/>
              </a:rPr>
              <a:t> dung </a:t>
            </a:r>
            <a:r>
              <a:rPr lang="en-US" sz="3200" dirty="0" err="1">
                <a:solidFill>
                  <a:srgbClr val="E45F14"/>
                </a:solidFill>
                <a:latin typeface="Roboto"/>
              </a:rPr>
              <a:t>về</a:t>
            </a:r>
            <a:r>
              <a:rPr lang="en-US" sz="3200" dirty="0">
                <a:solidFill>
                  <a:srgbClr val="E45F1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E45F14"/>
                </a:solidFill>
                <a:latin typeface="Roboto"/>
              </a:rPr>
              <a:t>trang</a:t>
            </a:r>
            <a:r>
              <a:rPr lang="en-US" sz="3200" dirty="0">
                <a:solidFill>
                  <a:srgbClr val="E45F14"/>
                </a:solidFill>
                <a:latin typeface="Roboto"/>
              </a:rPr>
              <a:t> web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2713172"/>
            <a:ext cx="8991600" cy="5628214"/>
            <a:chOff x="-203200" y="-507446"/>
            <a:chExt cx="11988800" cy="7504285"/>
          </a:xfrm>
        </p:grpSpPr>
        <p:sp>
          <p:nvSpPr>
            <p:cNvPr id="5" name="TextBox 5"/>
            <p:cNvSpPr txBox="1"/>
            <p:nvPr/>
          </p:nvSpPr>
          <p:spPr>
            <a:xfrm>
              <a:off x="-203200" y="-507446"/>
              <a:ext cx="11379200" cy="20860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09"/>
                </a:lnSpc>
              </a:pPr>
              <a:r>
                <a:rPr lang="en-US" sz="6000" dirty="0">
                  <a:solidFill>
                    <a:srgbClr val="E45F14"/>
                  </a:solidFill>
                  <a:latin typeface="Roboto Bold"/>
                </a:rPr>
                <a:t>Trang web bao </a:t>
              </a:r>
              <a:r>
                <a:rPr lang="en-US" sz="6000" dirty="0" err="1">
                  <a:solidFill>
                    <a:srgbClr val="E45F14"/>
                  </a:solidFill>
                  <a:latin typeface="Roboto Bold"/>
                </a:rPr>
                <a:t>gồm</a:t>
              </a:r>
              <a:r>
                <a:rPr lang="en-US" sz="60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6000" dirty="0" err="1">
                  <a:solidFill>
                    <a:srgbClr val="E45F14"/>
                  </a:solidFill>
                  <a:latin typeface="Roboto Bold"/>
                </a:rPr>
                <a:t>các</a:t>
              </a:r>
              <a:r>
                <a:rPr lang="en-US" sz="6000" dirty="0">
                  <a:solidFill>
                    <a:srgbClr val="E45F14"/>
                  </a:solidFill>
                  <a:latin typeface="Roboto Bold"/>
                </a:rPr>
                <a:t> </a:t>
              </a:r>
              <a:r>
                <a:rPr lang="en-US" sz="6000" dirty="0" err="1">
                  <a:solidFill>
                    <a:srgbClr val="E45F14"/>
                  </a:solidFill>
                  <a:latin typeface="Roboto Bold"/>
                </a:rPr>
                <a:t>nội</a:t>
              </a:r>
              <a:r>
                <a:rPr lang="en-US" sz="6000" dirty="0">
                  <a:solidFill>
                    <a:srgbClr val="E45F14"/>
                  </a:solidFill>
                  <a:latin typeface="Roboto Bold"/>
                </a:rPr>
                <a:t> dung </a:t>
              </a:r>
              <a:r>
                <a:rPr lang="en-US" sz="6000" dirty="0" err="1">
                  <a:solidFill>
                    <a:srgbClr val="E45F14"/>
                  </a:solidFill>
                  <a:latin typeface="Roboto Bold"/>
                </a:rPr>
                <a:t>về</a:t>
              </a:r>
              <a:r>
                <a:rPr lang="en-US" sz="6000" dirty="0">
                  <a:solidFill>
                    <a:srgbClr val="E45F14"/>
                  </a:solidFill>
                  <a:latin typeface="Roboto Bold"/>
                </a:rPr>
                <a:t> 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203200" y="2320346"/>
              <a:ext cx="11988800" cy="4676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42950" indent="-742950">
                <a:lnSpc>
                  <a:spcPts val="3022"/>
                </a:lnSpc>
                <a:buAutoNum type="arabicPeriod"/>
              </a:pP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Lịch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sử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thành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lập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trường</a:t>
              </a: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 marL="742950" indent="-742950">
                <a:lnSpc>
                  <a:spcPts val="3022"/>
                </a:lnSpc>
                <a:buAutoNum type="arabicPeriod"/>
              </a:pP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 marL="742950" indent="-742950">
                <a:lnSpc>
                  <a:spcPts val="3022"/>
                </a:lnSpc>
                <a:buAutoNum type="arabicPeriod" startAt="2"/>
              </a:pP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Cơ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sở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vật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chất</a:t>
              </a: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 marL="742950" indent="-742950">
                <a:lnSpc>
                  <a:spcPts val="3022"/>
                </a:lnSpc>
                <a:buAutoNum type="arabicPeriod" startAt="2"/>
              </a:pP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 marL="742950" indent="-742950">
                <a:lnSpc>
                  <a:spcPts val="3022"/>
                </a:lnSpc>
                <a:buAutoNum type="arabicPeriod" startAt="3"/>
              </a:pP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Điểm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tuyển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sinh</a:t>
              </a: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 marL="742950" indent="-742950">
                <a:lnSpc>
                  <a:spcPts val="3022"/>
                </a:lnSpc>
                <a:buAutoNum type="arabicPeriod" startAt="3"/>
              </a:pP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3022"/>
                </a:lnSpc>
              </a:pP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4. 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Sự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kiện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lớn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của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trường</a:t>
              </a: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 marL="742950" indent="-742950">
                <a:lnSpc>
                  <a:spcPts val="3022"/>
                </a:lnSpc>
                <a:buAutoNum type="arabicPeriod" startAt="3"/>
              </a:pPr>
              <a:endParaRPr lang="en-US" sz="4400" dirty="0">
                <a:solidFill>
                  <a:srgbClr val="3B3B3B"/>
                </a:solidFill>
                <a:latin typeface="Roboto"/>
              </a:endParaRPr>
            </a:p>
            <a:p>
              <a:pPr>
                <a:lnSpc>
                  <a:spcPts val="3022"/>
                </a:lnSpc>
              </a:pP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5.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Đánh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giá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về</a:t>
              </a:r>
              <a:r>
                <a:rPr lang="en-US" sz="4400" dirty="0">
                  <a:solidFill>
                    <a:srgbClr val="3B3B3B"/>
                  </a:solidFill>
                  <a:latin typeface="Roboto"/>
                </a:rPr>
                <a:t> </a:t>
              </a:r>
              <a:r>
                <a:rPr lang="en-US" sz="4400" dirty="0" err="1">
                  <a:solidFill>
                    <a:srgbClr val="3B3B3B"/>
                  </a:solidFill>
                  <a:latin typeface="Roboto"/>
                </a:rPr>
                <a:t>trường</a:t>
              </a:r>
              <a:endParaRPr lang="en-US" sz="4400" dirty="0">
                <a:solidFill>
                  <a:srgbClr val="3B3B3B"/>
                </a:solidFill>
                <a:latin typeface="Roboto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783590" y="4417643"/>
            <a:ext cx="6144705" cy="3878845"/>
          </a:xfrm>
          <a:custGeom>
            <a:avLst/>
            <a:gdLst/>
            <a:ahLst/>
            <a:cxnLst/>
            <a:rect l="l" t="t" r="r" b="b"/>
            <a:pathLst>
              <a:path w="6144705" h="3878845">
                <a:moveTo>
                  <a:pt x="0" y="0"/>
                </a:moveTo>
                <a:lnTo>
                  <a:pt x="6144705" y="0"/>
                </a:lnTo>
                <a:lnTo>
                  <a:pt x="6144705" y="3878845"/>
                </a:lnTo>
                <a:lnTo>
                  <a:pt x="0" y="3878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243471" y="4887403"/>
            <a:ext cx="5224942" cy="2939323"/>
            <a:chOff x="635" y="0"/>
            <a:chExt cx="11287762" cy="6350000"/>
          </a:xfrm>
        </p:grpSpPr>
        <p:sp>
          <p:nvSpPr>
            <p:cNvPr id="12" name="Freeform 12"/>
            <p:cNvSpPr/>
            <p:nvPr/>
          </p:nvSpPr>
          <p:spPr>
            <a:xfrm>
              <a:off x="635" y="0"/>
              <a:ext cx="11287762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3926" y="1847384"/>
            <a:ext cx="6946694" cy="12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endParaRPr lang="en-US" sz="8000" dirty="0">
              <a:solidFill>
                <a:srgbClr val="E45F14"/>
              </a:solidFill>
              <a:latin typeface="Roboto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EE9E0-ACA7-41E1-BBFA-6CBEFDAC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3400" y="1565234"/>
            <a:ext cx="15163800" cy="9299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C484F1-0C9F-4751-A45A-87078481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" y="1651856"/>
            <a:ext cx="18230271" cy="1686737"/>
          </a:xfrm>
          <a:prstGeom prst="rect">
            <a:avLst/>
          </a:prstGeom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B446E9D5-39AA-4D63-AA2D-1492737A7846}"/>
              </a:ext>
            </a:extLst>
          </p:cNvPr>
          <p:cNvSpPr txBox="1"/>
          <p:nvPr/>
        </p:nvSpPr>
        <p:spPr>
          <a:xfrm>
            <a:off x="99932" y="266700"/>
            <a:ext cx="6263311" cy="9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2"/>
              </a:lnSpc>
            </a:pPr>
            <a:r>
              <a:rPr lang="en-US" sz="5825" dirty="0">
                <a:solidFill>
                  <a:srgbClr val="E45F14"/>
                </a:solidFill>
                <a:latin typeface="Roboto Bold"/>
              </a:rPr>
              <a:t>Thanh menu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0012E5B-B3D1-42C7-9AD7-7B82C80F8B09}"/>
              </a:ext>
            </a:extLst>
          </p:cNvPr>
          <p:cNvSpPr/>
          <p:nvPr/>
        </p:nvSpPr>
        <p:spPr>
          <a:xfrm>
            <a:off x="7924800" y="3973308"/>
            <a:ext cx="2819400" cy="1337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DA5E68-5493-4DEF-AABB-70D82801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99" y="3685634"/>
            <a:ext cx="4979221" cy="2219866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AD998D61-17C9-47AE-A412-95A4752A7C4D}"/>
              </a:ext>
            </a:extLst>
          </p:cNvPr>
          <p:cNvSpPr/>
          <p:nvPr/>
        </p:nvSpPr>
        <p:spPr>
          <a:xfrm>
            <a:off x="7686964" y="8191500"/>
            <a:ext cx="2971800" cy="15044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840CAF0-9423-4D23-B260-881E0A324510}"/>
              </a:ext>
            </a:extLst>
          </p:cNvPr>
          <p:cNvSpPr/>
          <p:nvPr/>
        </p:nvSpPr>
        <p:spPr>
          <a:xfrm>
            <a:off x="13386209" y="6057900"/>
            <a:ext cx="22860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6E4A3E-C6F9-4A90-ACB6-208C21546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17" y="7464575"/>
            <a:ext cx="4876800" cy="256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C2AC51-7F08-4C71-B357-075022CEF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7134" y="7561995"/>
            <a:ext cx="5264149" cy="2342684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047AC9F2-1F6D-4859-80C2-D33BABF52CFE}"/>
              </a:ext>
            </a:extLst>
          </p:cNvPr>
          <p:cNvSpPr/>
          <p:nvPr/>
        </p:nvSpPr>
        <p:spPr>
          <a:xfrm>
            <a:off x="2057400" y="6057900"/>
            <a:ext cx="2844392" cy="1295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0EF341-18A4-47D0-8518-4993B6C32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96" y="3352298"/>
            <a:ext cx="6077443" cy="2219866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3926" y="1847384"/>
            <a:ext cx="6946694" cy="12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endParaRPr lang="en-US" sz="8000" dirty="0">
              <a:solidFill>
                <a:srgbClr val="E45F14"/>
              </a:solidFill>
              <a:latin typeface="Roboto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EE9E0-ACA7-41E1-BBFA-6CBEFDAC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3400" y="1565234"/>
            <a:ext cx="15163800" cy="929991"/>
          </a:xfrm>
          <a:prstGeom prst="rect">
            <a:avLst/>
          </a:prstGeom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B446E9D5-39AA-4D63-AA2D-1492737A7846}"/>
              </a:ext>
            </a:extLst>
          </p:cNvPr>
          <p:cNvSpPr txBox="1"/>
          <p:nvPr/>
        </p:nvSpPr>
        <p:spPr>
          <a:xfrm>
            <a:off x="99932" y="266700"/>
            <a:ext cx="6263311" cy="9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2"/>
              </a:lnSpc>
            </a:pPr>
            <a:r>
              <a:rPr lang="en-US" sz="5825" dirty="0">
                <a:solidFill>
                  <a:srgbClr val="E45F14"/>
                </a:solidFill>
                <a:latin typeface="Roboto Bold"/>
              </a:rPr>
              <a:t>Thanh menu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0012E5B-B3D1-42C7-9AD7-7B82C80F8B09}"/>
              </a:ext>
            </a:extLst>
          </p:cNvPr>
          <p:cNvSpPr/>
          <p:nvPr/>
        </p:nvSpPr>
        <p:spPr>
          <a:xfrm>
            <a:off x="8250296" y="2891662"/>
            <a:ext cx="2592473" cy="1337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D998D61-17C9-47AE-A412-95A4752A7C4D}"/>
              </a:ext>
            </a:extLst>
          </p:cNvPr>
          <p:cNvSpPr/>
          <p:nvPr/>
        </p:nvSpPr>
        <p:spPr>
          <a:xfrm>
            <a:off x="8077200" y="8039100"/>
            <a:ext cx="2592473" cy="15044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840CAF0-9423-4D23-B260-881E0A324510}"/>
              </a:ext>
            </a:extLst>
          </p:cNvPr>
          <p:cNvSpPr/>
          <p:nvPr/>
        </p:nvSpPr>
        <p:spPr>
          <a:xfrm>
            <a:off x="13411200" y="5140377"/>
            <a:ext cx="2286000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0FDD0-5C7D-4981-BE85-02B48422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985" y="1780588"/>
            <a:ext cx="6763405" cy="2981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39FC1-F1F3-4693-91BA-E8544518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87" y="1847384"/>
            <a:ext cx="6946694" cy="2640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32076-DD07-4024-9979-EC01FA50F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0" y="6740577"/>
            <a:ext cx="6206514" cy="2918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4C59C-DA5B-4619-8A9C-F05A8273C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86" y="7119353"/>
            <a:ext cx="7232428" cy="2640525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7A944E13-E83B-4390-A1A9-5A6A7D1F4F83}"/>
              </a:ext>
            </a:extLst>
          </p:cNvPr>
          <p:cNvSpPr/>
          <p:nvPr/>
        </p:nvSpPr>
        <p:spPr>
          <a:xfrm>
            <a:off x="2781616" y="4764374"/>
            <a:ext cx="2590800" cy="160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4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482</Words>
  <Application>Microsoft Office PowerPoint</Application>
  <PresentationFormat>Custom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Roboto</vt:lpstr>
      <vt:lpstr>Josefin Sans</vt:lpstr>
      <vt:lpstr>Roboto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cam và Trắng Rõ ràng Quảng cáo Kỹ thuật số Bản thuyết trình Nhân viên mới tại Nơi làm việc</dc:title>
  <cp:lastModifiedBy>Administrator</cp:lastModifiedBy>
  <cp:revision>11</cp:revision>
  <dcterms:created xsi:type="dcterms:W3CDTF">2006-08-16T00:00:00Z</dcterms:created>
  <dcterms:modified xsi:type="dcterms:W3CDTF">2023-11-18T12:08:36Z</dcterms:modified>
  <dc:identifier>DAF0gv7zEMg</dc:identifier>
</cp:coreProperties>
</file>